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512" r:id="rId2"/>
    <p:sldId id="509" r:id="rId3"/>
    <p:sldId id="412" r:id="rId4"/>
    <p:sldId id="376" r:id="rId5"/>
    <p:sldId id="513" r:id="rId6"/>
    <p:sldId id="413" r:id="rId7"/>
    <p:sldId id="426" r:id="rId8"/>
    <p:sldId id="520" r:id="rId9"/>
    <p:sldId id="521" r:id="rId10"/>
    <p:sldId id="522" r:id="rId11"/>
    <p:sldId id="414" r:id="rId12"/>
    <p:sldId id="523" r:id="rId13"/>
    <p:sldId id="540" r:id="rId14"/>
    <p:sldId id="541" r:id="rId15"/>
    <p:sldId id="542" r:id="rId16"/>
    <p:sldId id="543" r:id="rId17"/>
    <p:sldId id="514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15" r:id="rId33"/>
    <p:sldId id="558" r:id="rId34"/>
    <p:sldId id="559" r:id="rId35"/>
    <p:sldId id="560" r:id="rId36"/>
    <p:sldId id="561" r:id="rId37"/>
    <p:sldId id="562" r:id="rId38"/>
    <p:sldId id="563" r:id="rId39"/>
    <p:sldId id="516" r:id="rId40"/>
    <p:sldId id="564" r:id="rId41"/>
    <p:sldId id="566" r:id="rId42"/>
    <p:sldId id="517" r:id="rId43"/>
    <p:sldId id="567" r:id="rId44"/>
    <p:sldId id="568" r:id="rId45"/>
    <p:sldId id="573" r:id="rId46"/>
    <p:sldId id="569" r:id="rId47"/>
    <p:sldId id="570" r:id="rId48"/>
    <p:sldId id="571" r:id="rId49"/>
    <p:sldId id="574" r:id="rId50"/>
    <p:sldId id="537" r:id="rId51"/>
    <p:sldId id="538" r:id="rId52"/>
    <p:sldId id="539" r:id="rId53"/>
    <p:sldId id="518" r:id="rId54"/>
    <p:sldId id="530" r:id="rId55"/>
    <p:sldId id="531" r:id="rId56"/>
    <p:sldId id="533" r:id="rId57"/>
    <p:sldId id="534" r:id="rId58"/>
    <p:sldId id="535" r:id="rId59"/>
    <p:sldId id="575" r:id="rId60"/>
    <p:sldId id="433" r:id="rId61"/>
    <p:sldId id="529" r:id="rId62"/>
    <p:sldId id="519" r:id="rId63"/>
    <p:sldId id="527" r:id="rId64"/>
    <p:sldId id="528" r:id="rId65"/>
    <p:sldId id="424" r:id="rId66"/>
    <p:sldId id="493" r:id="rId67"/>
    <p:sldId id="524" r:id="rId68"/>
    <p:sldId id="525" r:id="rId69"/>
    <p:sldId id="526" r:id="rId7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166" autoAdjust="0"/>
    <p:restoredTop sz="99156" autoAdjust="0"/>
  </p:normalViewPr>
  <p:slideViewPr>
    <p:cSldViewPr>
      <p:cViewPr varScale="1">
        <p:scale>
          <a:sx n="115" d="100"/>
          <a:sy n="115" d="100"/>
        </p:scale>
        <p:origin x="1638" y="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16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65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0" r:id="rId3"/>
    <p:sldLayoutId id="2147484226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51322"/>
            <a:ext cx="7615014" cy="43859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 장에서 만들 프로그램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컨테이너 </a:t>
            </a:r>
            <a:r>
              <a:rPr lang="ko-KR" altLang="en-US" sz="1600" dirty="0" err="1"/>
              <a:t>자료형이란</a:t>
            </a:r>
            <a:r>
              <a:rPr lang="en-US" altLang="ko-KR" sz="16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리스트란</a:t>
            </a:r>
            <a:r>
              <a:rPr lang="en-US" altLang="ko-KR" sz="16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리스트 조회하기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아이템 삽입하기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리스트 연결하기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아이템 삭제하기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리스트 정렬</a:t>
            </a:r>
            <a:r>
              <a:rPr lang="en-US" altLang="ko-KR" sz="1600" dirty="0"/>
              <a:t>/</a:t>
            </a:r>
            <a:r>
              <a:rPr lang="ko-KR" altLang="en-US" sz="1600" dirty="0"/>
              <a:t>순서 뒤집기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슬라이싱</a:t>
            </a:r>
            <a:endParaRPr lang="ko-KR" altLang="en-US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터틀</a:t>
            </a:r>
            <a:r>
              <a:rPr lang="ko-KR" altLang="en-US" sz="1600" dirty="0"/>
              <a:t> 프로그래밍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1 </a:t>
            </a:r>
            <a:r>
              <a:rPr lang="ko-KR" altLang="en-US" sz="1600" dirty="0"/>
              <a:t>출석부 관리 시스템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2 </a:t>
            </a:r>
            <a:r>
              <a:rPr lang="ko-KR" altLang="en-US" sz="1600" dirty="0"/>
              <a:t>혈액 보관 시스템</a:t>
            </a:r>
          </a:p>
        </p:txBody>
      </p:sp>
    </p:spTree>
    <p:extLst>
      <p:ext uri="{BB962C8B-B14F-4D97-AF65-F5344CB8AC3E}">
        <p14:creationId xmlns:p14="http://schemas.microsoft.com/office/powerpoint/2010/main" val="136075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27" y="980728"/>
            <a:ext cx="6636947" cy="401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69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03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리스트란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(list)</a:t>
            </a:r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유형의 데이터를 나열한 것을 의미함</a:t>
            </a:r>
            <a:endParaRPr lang="en-US" altLang="ko-KR" dirty="0"/>
          </a:p>
          <a:p>
            <a:pPr lvl="1"/>
            <a:r>
              <a:rPr lang="ko-KR" altLang="en-US" dirty="0"/>
              <a:t>어떤 데이터 집합을 순차적으로 나열하고자 할 때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리스트 내 데이터는 메모리의 연속된 공간에 순서대로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과일의 종류를 리스트로 작성하기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1" y="3508306"/>
            <a:ext cx="7322859" cy="56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D:\01_출간예정\파이썬CT\04_기타\03_부속자료\04_그림&amp;표\8장\그림 8-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4221088"/>
            <a:ext cx="6458388" cy="9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2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 선언</a:t>
            </a:r>
            <a:endParaRPr lang="en-US" altLang="ko-KR" dirty="0"/>
          </a:p>
          <a:p>
            <a:pPr lvl="1"/>
            <a:r>
              <a:rPr lang="ko-KR" altLang="en-US" dirty="0"/>
              <a:t>대괄호</a:t>
            </a:r>
            <a:r>
              <a:rPr lang="en-US" altLang="ko-KR" dirty="0"/>
              <a:t>([])</a:t>
            </a:r>
            <a:r>
              <a:rPr lang="ko-KR" altLang="en-US" dirty="0"/>
              <a:t>를 이용해서 데이터를 묶고</a:t>
            </a:r>
            <a:r>
              <a:rPr lang="en-US" altLang="ko-KR" dirty="0"/>
              <a:t>, </a:t>
            </a:r>
            <a:r>
              <a:rPr lang="ko-KR" altLang="en-US" dirty="0"/>
              <a:t>데이터와 데이터는 쉼표</a:t>
            </a:r>
            <a:r>
              <a:rPr lang="en-US" altLang="ko-KR" dirty="0"/>
              <a:t>(,)</a:t>
            </a:r>
            <a:r>
              <a:rPr lang="ko-KR" altLang="en-US" dirty="0"/>
              <a:t>로 구분함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fruits</a:t>
            </a:r>
            <a:r>
              <a:rPr lang="ko-KR" altLang="en-US" dirty="0"/>
              <a:t>라는 이름의 리스트를 선언하고 </a:t>
            </a:r>
            <a:r>
              <a:rPr lang="en-US" altLang="ko-KR" dirty="0"/>
              <a:t>8</a:t>
            </a:r>
            <a:r>
              <a:rPr lang="ko-KR" altLang="en-US" dirty="0"/>
              <a:t>개의 데이터를 저장하기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fruits </a:t>
            </a:r>
            <a:r>
              <a:rPr lang="ko-KR" altLang="en-US" dirty="0"/>
              <a:t>변수에는 리스트의 첫 번째 데이터의 메모리 주소가 담김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6626" name="Picture 2" descr="D:\01_출간예정\파이썬CT\04_기타\03_부속자료\04_그림&amp;표\8장\그림 8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65" y="2132856"/>
            <a:ext cx="4881070" cy="12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D:\01_출간예정\파이썬CT\04_기타\03_부속자료\04_그림&amp;표\8장\그림 8-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34" y="4077072"/>
            <a:ext cx="5850733" cy="17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5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 출력</a:t>
            </a:r>
            <a:endParaRPr lang="en-US" altLang="ko-KR" dirty="0"/>
          </a:p>
          <a:p>
            <a:pPr lvl="1"/>
            <a:r>
              <a:rPr lang="ko-KR" altLang="en-US" dirty="0" err="1"/>
              <a:t>셸</a:t>
            </a:r>
            <a:r>
              <a:rPr lang="ko-KR" altLang="en-US" dirty="0"/>
              <a:t> 모드에서 리스트 출력하기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코드 편집기에서 리스트</a:t>
            </a:r>
            <a:r>
              <a:rPr lang="en-US" altLang="ko-KR" dirty="0"/>
              <a:t> </a:t>
            </a:r>
            <a:r>
              <a:rPr lang="ko-KR" altLang="en-US" dirty="0"/>
              <a:t>출력하기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82" y="1700808"/>
            <a:ext cx="6070312" cy="9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6044605" cy="146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15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리스트와 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특징</a:t>
            </a:r>
            <a:endParaRPr lang="en-US" altLang="ko-KR" dirty="0"/>
          </a:p>
          <a:p>
            <a:pPr lvl="1"/>
            <a:r>
              <a:rPr lang="ko-KR" altLang="en-US" dirty="0"/>
              <a:t>리스트에 포함되는 데이터는 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 </a:t>
            </a:r>
            <a:r>
              <a:rPr lang="ko-KR" altLang="en-US" dirty="0"/>
              <a:t>등 어떤 </a:t>
            </a:r>
            <a:r>
              <a:rPr lang="ko-KR" altLang="en-US" dirty="0" err="1"/>
              <a:t>자료형이든</a:t>
            </a:r>
            <a:r>
              <a:rPr lang="ko-KR" altLang="en-US" dirty="0"/>
              <a:t> 리스트로 묶일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데이터가 없는 리스트도 존재함 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25" y="2132856"/>
            <a:ext cx="6616750" cy="989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46" y="4005064"/>
            <a:ext cx="6632908" cy="14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87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44" y="980728"/>
            <a:ext cx="6070312" cy="315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24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리스트 조회하기</a:t>
            </a: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아이템과 인덱스</a:t>
            </a:r>
            <a:endParaRPr lang="en-US" altLang="ko-KR" dirty="0"/>
          </a:p>
          <a:p>
            <a:pPr lvl="1"/>
            <a:r>
              <a:rPr lang="ko-KR" altLang="en-US" dirty="0"/>
              <a:t>리스트 안에 각각의 데이터를 </a:t>
            </a:r>
            <a:r>
              <a:rPr lang="en-US" altLang="ko-KR" dirty="0"/>
              <a:t>‘</a:t>
            </a:r>
            <a:r>
              <a:rPr lang="ko-KR" altLang="en-US" dirty="0"/>
              <a:t>아이템</a:t>
            </a:r>
            <a:r>
              <a:rPr lang="en-US" altLang="ko-KR" dirty="0"/>
              <a:t>’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요소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/>
            <a:r>
              <a:rPr lang="ko-KR" altLang="en-US" dirty="0"/>
              <a:t>리스트가 메모리에 저장될 때 아이템마다 자동으로 부여되는 일종의 번호표를 인덱스</a:t>
            </a:r>
            <a:r>
              <a:rPr lang="en-US" altLang="ko-KR" dirty="0"/>
              <a:t>(index)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/>
            <a:r>
              <a:rPr lang="ko-KR" altLang="en-US" dirty="0"/>
              <a:t>인덱스는 항상 </a:t>
            </a:r>
            <a:r>
              <a:rPr lang="en-US" altLang="ko-KR" dirty="0"/>
              <a:t>0</a:t>
            </a:r>
            <a:r>
              <a:rPr lang="ko-KR" altLang="en-US" dirty="0"/>
              <a:t>부터 시작함</a:t>
            </a:r>
            <a:endParaRPr lang="en-US" altLang="ko-KR" dirty="0"/>
          </a:p>
          <a:p>
            <a:pPr lvl="1"/>
            <a:r>
              <a:rPr lang="ko-KR" altLang="en-US" dirty="0"/>
              <a:t>리스트에 아이템이 추가되거나 삭제되면 인덱스도 자동으로 바뀜</a:t>
            </a:r>
          </a:p>
        </p:txBody>
      </p:sp>
      <p:pic>
        <p:nvPicPr>
          <p:cNvPr id="30722" name="Picture 2" descr="D:\01_출간예정\파이썬CT\04_기타\03_부속자료\04_그림&amp;표\8장\그림 8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43" y="3861048"/>
            <a:ext cx="6457314" cy="13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 참조</a:t>
            </a:r>
            <a:r>
              <a:rPr lang="en-US" altLang="ko-KR" dirty="0"/>
              <a:t>(reference)</a:t>
            </a:r>
          </a:p>
          <a:p>
            <a:pPr lvl="1"/>
            <a:r>
              <a:rPr lang="ko-KR" altLang="en-US" dirty="0"/>
              <a:t>메모리에 저당된 아이템의 주소에 접근하는 것을 의미함</a:t>
            </a:r>
            <a:endParaRPr lang="en-US" altLang="ko-KR" dirty="0"/>
          </a:p>
          <a:p>
            <a:pPr lvl="1"/>
            <a:r>
              <a:rPr lang="ko-KR" altLang="en-US" dirty="0"/>
              <a:t>아이템을 참조하기 위해서는 리스트를 담고 있는 ‘</a:t>
            </a:r>
            <a:r>
              <a:rPr lang="ko-KR" altLang="en-US" dirty="0" err="1"/>
              <a:t>변수명</a:t>
            </a:r>
            <a:r>
              <a:rPr lang="en-US" altLang="ko-KR" dirty="0"/>
              <a:t>’</a:t>
            </a:r>
            <a:r>
              <a:rPr lang="ko-KR" altLang="en-US" dirty="0"/>
              <a:t>과 ‘인덱스</a:t>
            </a:r>
            <a:r>
              <a:rPr lang="en-US" altLang="ko-KR" dirty="0"/>
              <a:t>’</a:t>
            </a:r>
            <a:r>
              <a:rPr lang="ko-KR" altLang="en-US" dirty="0"/>
              <a:t>를 합쳐서 사용함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8" y="2636912"/>
            <a:ext cx="6661185" cy="194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04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b="0" dirty="0"/>
          </a:p>
          <a:p>
            <a:r>
              <a:rPr lang="ko-KR" altLang="en-US" b="0" dirty="0"/>
              <a:t>데이터를 묶어서 관리하는 컨테이너 </a:t>
            </a:r>
            <a:r>
              <a:rPr lang="ko-KR" altLang="en-US" b="0" dirty="0" err="1"/>
              <a:t>자료형에</a:t>
            </a:r>
            <a:r>
              <a:rPr lang="ko-KR" altLang="en-US" b="0" dirty="0"/>
              <a:t> 대해서 알아봅니다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리스트의 개념을 이해하고 선언 방법을 알아봅니다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리스트 내 아이템을 접근하는 방법을 알아봅니다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리스트에 아이템을 삽입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정렬하는 방법을 알아봅니다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리스트를 활용하여 시나리오 기반의 예제를 풀어봅니다</a:t>
            </a:r>
            <a:r>
              <a:rPr lang="en-US" altLang="ko-KR" b="0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09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 참조</a:t>
            </a:r>
            <a:r>
              <a:rPr lang="en-US" altLang="ko-KR" dirty="0"/>
              <a:t>(reference)</a:t>
            </a:r>
          </a:p>
          <a:p>
            <a:pPr lvl="1"/>
            <a:r>
              <a:rPr lang="ko-KR" altLang="en-US" dirty="0"/>
              <a:t>존재하지 않는 인덱스 참조 시 </a:t>
            </a:r>
            <a:r>
              <a:rPr lang="ko-KR" altLang="en-US" dirty="0">
                <a:solidFill>
                  <a:srgbClr val="FF0000"/>
                </a:solidFill>
              </a:rPr>
              <a:t>인덱스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en-US" altLang="ko-KR" dirty="0">
                <a:solidFill>
                  <a:srgbClr val="FF0000"/>
                </a:solidFill>
              </a:rPr>
              <a:t>(list index out of range)</a:t>
            </a:r>
            <a:r>
              <a:rPr lang="ko-KR" altLang="en-US" dirty="0">
                <a:solidFill>
                  <a:srgbClr val="FF0000"/>
                </a:solidFill>
              </a:rPr>
              <a:t> 발생</a:t>
            </a:r>
            <a:r>
              <a:rPr lang="ko-KR" altLang="en-US" dirty="0"/>
              <a:t>함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1" y="1772816"/>
            <a:ext cx="6705619" cy="261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 descr="D:\01_출간예정\파이썬CT\04_기타\03_부속자료\04_그림&amp;표\8장\그림 8-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98" y="4581128"/>
            <a:ext cx="3838005" cy="1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11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68" y="836712"/>
            <a:ext cx="5518465" cy="492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43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길이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리스트 길이란 리스트의 아이템 개수를 뜻함</a:t>
            </a:r>
            <a:endParaRPr lang="en-US" altLang="ko-KR" dirty="0"/>
          </a:p>
          <a:p>
            <a:pPr lvl="1"/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함수로 리스트의 길이를 확인할 수 있음</a:t>
            </a:r>
            <a:endParaRPr lang="en-US" altLang="ko-KR" dirty="0"/>
          </a:p>
          <a:p>
            <a:pPr lvl="1"/>
            <a:r>
              <a:rPr lang="ko-KR" altLang="en-US" dirty="0"/>
              <a:t>리스트 길이 외에 문자열의 길이도 확인 가능함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98" y="2827292"/>
            <a:ext cx="6044605" cy="133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6" y="4123839"/>
            <a:ext cx="6081329" cy="1105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84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44" y="1268760"/>
            <a:ext cx="5505112" cy="207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007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21" y="1052736"/>
            <a:ext cx="5578558" cy="3098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36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전체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리스트 전체 조회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문의 </a:t>
            </a:r>
            <a:r>
              <a:rPr lang="ko-KR" altLang="en-US" dirty="0" err="1"/>
              <a:t>이터러블에</a:t>
            </a:r>
            <a:r>
              <a:rPr lang="ko-KR" altLang="en-US" dirty="0"/>
              <a:t> 리스트를 넣어줌</a:t>
            </a:r>
          </a:p>
        </p:txBody>
      </p:sp>
      <p:pic>
        <p:nvPicPr>
          <p:cNvPr id="38914" name="Picture 2" descr="D:\01_출간예정\파이썬CT\04_기타\03_부속자료\04_그림&amp;표\8장\그림 8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72" y="1772816"/>
            <a:ext cx="3794994" cy="14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53" y="3429000"/>
            <a:ext cx="6059295" cy="271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02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전체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이용한 리스트 전체 조회</a:t>
            </a:r>
            <a:endParaRPr lang="en-US" altLang="ko-KR" dirty="0"/>
          </a:p>
          <a:p>
            <a:pPr lvl="1"/>
            <a:r>
              <a:rPr lang="en-US" altLang="ko-KR" sz="1600" dirty="0" err="1"/>
              <a:t>enumereate</a:t>
            </a:r>
            <a:r>
              <a:rPr lang="en-US" altLang="ko-KR" sz="1600" dirty="0"/>
              <a:t>() </a:t>
            </a:r>
            <a:r>
              <a:rPr lang="ko-KR" altLang="en-US" sz="1600" dirty="0"/>
              <a:t>함수를 이용하여 아이템을 조회할 때 인덱스도 출력할 수 있음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658043" y="1844824"/>
            <a:ext cx="5827914" cy="2520280"/>
            <a:chOff x="1537041" y="1844824"/>
            <a:chExt cx="6062771" cy="2621844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7041" y="1844824"/>
              <a:ext cx="6059295" cy="132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89" y="3140968"/>
              <a:ext cx="6055623" cy="132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1083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전체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이용한 리스트 전체 조회</a:t>
            </a:r>
            <a:endParaRPr lang="en-US" altLang="ko-KR" dirty="0"/>
          </a:p>
          <a:p>
            <a:pPr lvl="1"/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함수를 이용하여 리스트의 전체 아이템을 조회함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42" y="1772816"/>
            <a:ext cx="6029916" cy="31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68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23992" y="1052736"/>
            <a:ext cx="6096017" cy="3888432"/>
            <a:chOff x="1523992" y="1052736"/>
            <a:chExt cx="6096017" cy="3888432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89" y="1052736"/>
              <a:ext cx="6055623" cy="2717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2" y="4147951"/>
              <a:ext cx="6096017" cy="793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020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리스트에서 특정 아이템의 인덱스 값을 조회하는 함수</a:t>
            </a:r>
            <a:endParaRPr lang="en-US" altLang="ko-KR" dirty="0"/>
          </a:p>
          <a:p>
            <a:pPr lvl="1"/>
            <a:r>
              <a:rPr lang="en-US" altLang="ko-KR" dirty="0"/>
              <a:t>index() </a:t>
            </a:r>
            <a:r>
              <a:rPr lang="ko-KR" altLang="en-US" dirty="0"/>
              <a:t>함수의 괄호 안에 아이템을 넣어주면 해당 인덱스 값을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조회하려는 아이템이 </a:t>
            </a:r>
            <a:r>
              <a:rPr lang="en-US" altLang="ko-KR" dirty="0"/>
              <a:t>2</a:t>
            </a:r>
            <a:r>
              <a:rPr lang="ko-KR" altLang="en-US" dirty="0"/>
              <a:t>개 이상인 경우 가장 앞에 있는 아이템의 인덱스 값이 출력됨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03" y="2083655"/>
            <a:ext cx="5993194" cy="177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14" y="4934929"/>
            <a:ext cx="6022572" cy="87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13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br>
              <a:rPr lang="en-US" altLang="ko-KR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index() </a:t>
            </a:r>
            <a:r>
              <a:rPr lang="ko-KR" altLang="en-US" dirty="0"/>
              <a:t>함수</a:t>
            </a:r>
          </a:p>
          <a:p>
            <a:pPr lvl="1"/>
            <a:r>
              <a:rPr lang="ko-KR" altLang="en-US" dirty="0"/>
              <a:t>문자열에서 특정 문자나 특정 문자열의 위치를 찾을 때도 사용이 가능함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sz="1400" dirty="0"/>
              <a:t>python</a:t>
            </a:r>
            <a:r>
              <a:rPr lang="ko-KR" altLang="en-US" dirty="0"/>
              <a:t>’이라는 문자열에서 ‘</a:t>
            </a:r>
            <a:r>
              <a:rPr lang="en-US" altLang="ko-KR" sz="1400" dirty="0" err="1"/>
              <a:t>th</a:t>
            </a:r>
            <a:r>
              <a:rPr lang="ko-KR" altLang="en-US" dirty="0"/>
              <a:t>’ 문자열의 위치를 알아내기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sz="1400" dirty="0" err="1"/>
              <a:t>th</a:t>
            </a:r>
            <a:r>
              <a:rPr lang="ko-KR" altLang="en-US" dirty="0"/>
              <a:t>’ 문자열은 ‘</a:t>
            </a:r>
            <a:r>
              <a:rPr lang="en-US" altLang="ko-KR" sz="1400" dirty="0"/>
              <a:t>python</a:t>
            </a:r>
            <a:r>
              <a:rPr lang="ko-KR" altLang="en-US" dirty="0"/>
              <a:t>’문자열에서 인덱스가 </a:t>
            </a:r>
            <a:r>
              <a:rPr lang="en-US" altLang="ko-KR" dirty="0"/>
              <a:t>2</a:t>
            </a:r>
            <a:r>
              <a:rPr lang="ko-KR" altLang="en-US" dirty="0"/>
              <a:t>인 지점에 있기 때문에 실행 결과로 </a:t>
            </a:r>
            <a:r>
              <a:rPr lang="en-US" altLang="ko-KR" dirty="0"/>
              <a:t>2</a:t>
            </a:r>
            <a:r>
              <a:rPr lang="ko-KR" altLang="en-US" dirty="0"/>
              <a:t>가 출력됨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찾는 문자열이 없는 경우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FF0000"/>
                </a:solidFill>
              </a:rPr>
              <a:t>에러 발생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19672" y="2480410"/>
            <a:ext cx="6120680" cy="1236622"/>
            <a:chOff x="1619672" y="2480410"/>
            <a:chExt cx="6120680" cy="1236622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610841"/>
              <a:ext cx="6051950" cy="877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035" name="Picture 3" descr="D:\01_출간예정\파이썬CT\04_기타\03_부속자료\04_그림&amp;표\8장\그림 8-12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890" y="2480410"/>
              <a:ext cx="3204462" cy="123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25" y="4417931"/>
            <a:ext cx="6051950" cy="153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40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33" y="1052736"/>
            <a:ext cx="6040934" cy="400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04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05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아이템 삽입하기</a:t>
            </a: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마지막에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리스트 끝에 아이템을 추가하는 함수</a:t>
            </a:r>
            <a:endParaRPr lang="en-US" altLang="ko-KR" dirty="0"/>
          </a:p>
          <a:p>
            <a:pPr lvl="1"/>
            <a:r>
              <a:rPr lang="ko-KR" altLang="en-US" dirty="0"/>
              <a:t>새로운 아이템이 리스트 마지막에 추가되고 그에 따라 인덱스도 </a:t>
            </a:r>
            <a:r>
              <a:rPr lang="en-US" altLang="ko-KR" dirty="0"/>
              <a:t>1 </a:t>
            </a:r>
            <a:r>
              <a:rPr lang="ko-KR" altLang="en-US" dirty="0"/>
              <a:t>증가함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46" y="2360090"/>
            <a:ext cx="6632908" cy="214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619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17" y="1268760"/>
            <a:ext cx="6062966" cy="33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111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위치에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insert()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sz="1600" dirty="0"/>
              <a:t>리스트의 원하는 위치에 아이템을 삽입하는 함수</a:t>
            </a:r>
            <a:endParaRPr lang="en-US" altLang="ko-KR" sz="1600" dirty="0"/>
          </a:p>
          <a:p>
            <a:pPr lvl="1"/>
            <a:r>
              <a:rPr lang="ko-KR" altLang="en-US" sz="1600" dirty="0"/>
              <a:t>새로운 아이템이 특정 인덱스에 삽입되면 그 이후의 아이템은 인덱스가 </a:t>
            </a:r>
            <a:r>
              <a:rPr lang="en-US" altLang="ko-KR" sz="1600" dirty="0"/>
              <a:t>1</a:t>
            </a:r>
            <a:r>
              <a:rPr lang="ko-KR" altLang="en-US" sz="1600" dirty="0"/>
              <a:t>씩 밀림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/>
            <a:r>
              <a:rPr lang="en-US" altLang="ko-KR" sz="1600" dirty="0"/>
              <a:t>insert() </a:t>
            </a:r>
            <a:r>
              <a:rPr lang="ko-KR" altLang="en-US" sz="1600" dirty="0"/>
              <a:t>함수는 괄호 안에 </a:t>
            </a:r>
            <a:r>
              <a:rPr lang="ko-KR" altLang="en-US" sz="1600" b="1" dirty="0"/>
              <a:t>삽입할 위치를 가리키는 인덱스 값</a:t>
            </a:r>
            <a:r>
              <a:rPr lang="en-US" altLang="ko-KR" sz="1600" dirty="0"/>
              <a:t>, </a:t>
            </a:r>
            <a:r>
              <a:rPr lang="ko-KR" altLang="en-US" sz="1600" b="1" dirty="0"/>
              <a:t>삽입할 아이템 값</a:t>
            </a:r>
            <a:r>
              <a:rPr lang="ko-KR" altLang="en-US" sz="1600" dirty="0"/>
              <a:t>을 매개변수로 넣어줌</a:t>
            </a:r>
          </a:p>
        </p:txBody>
      </p:sp>
      <p:pic>
        <p:nvPicPr>
          <p:cNvPr id="48130" name="Picture 2" descr="D:\01_출간예정\파이썬CT\04_기타\03_부속자료\04_그림&amp;표\8장\그림 8-1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26" y="2060848"/>
            <a:ext cx="3322748" cy="119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5" y="4232480"/>
            <a:ext cx="6612710" cy="17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64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6" y="1196752"/>
            <a:ext cx="6081329" cy="338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735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60" y="908720"/>
            <a:ext cx="5528481" cy="395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870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99" y="1052736"/>
            <a:ext cx="5565203" cy="432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424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06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리스트 연결하기</a:t>
            </a: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출석부 관리 시스템</a:t>
            </a:r>
            <a:endParaRPr lang="en-US" altLang="ko-KR" dirty="0"/>
          </a:p>
          <a:p>
            <a:pPr lvl="1"/>
            <a:r>
              <a:rPr lang="ko-KR" altLang="en-US" dirty="0"/>
              <a:t>리스트를 이용해서 학급의 학생 명단을 관리하는 프로그램으로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개의 시나리오에 따라 프로그램을 작성하고 결과를 확인함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48" y="2110423"/>
            <a:ext cx="6478104" cy="175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extend()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sz="1600" dirty="0"/>
              <a:t>리스트에 또 다른 리스트를 연결하는 함수</a:t>
            </a:r>
            <a:endParaRPr lang="en-US" altLang="ko-KR" sz="1600" dirty="0"/>
          </a:p>
          <a:p>
            <a:pPr lvl="1"/>
            <a:r>
              <a:rPr lang="ko-KR" altLang="en-US" sz="1600" dirty="0"/>
              <a:t>함수 안에 연결할 리스트 이름을 넣어줌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dirty="0"/>
              <a:t>+ </a:t>
            </a:r>
            <a:r>
              <a:rPr lang="ko-KR" altLang="en-US" dirty="0"/>
              <a:t>기호 이용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21" y="1988840"/>
            <a:ext cx="5491758" cy="199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29" y="4509120"/>
            <a:ext cx="5481742" cy="119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12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47" y="1340768"/>
            <a:ext cx="6110706" cy="30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67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07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아이템 삭제하기</a:t>
            </a: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마지막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리스트 맨 끝에 아이템을 삭제하는 함수</a:t>
            </a:r>
            <a:endParaRPr lang="en-US" altLang="ko-KR" dirty="0"/>
          </a:p>
          <a:p>
            <a:pPr lvl="1"/>
            <a:r>
              <a:rPr lang="ko-KR" altLang="en-US" dirty="0"/>
              <a:t>함수의 괄호는 빈 채로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pop() </a:t>
            </a:r>
            <a:r>
              <a:rPr lang="ko-KR" altLang="en-US" dirty="0"/>
              <a:t>함수는 실행 결과로 삭제된 아이템을 반환함</a:t>
            </a:r>
            <a:r>
              <a:rPr lang="en-US" altLang="ko-KR" dirty="0"/>
              <a:t> </a:t>
            </a:r>
          </a:p>
          <a:p>
            <a:pPr marL="965200" lvl="2" indent="0">
              <a:buNone/>
            </a:pPr>
            <a:r>
              <a:rPr lang="ko-KR" altLang="en-US" dirty="0"/>
              <a:t>→ 따라서 삭제된 아이템은 다른 변수에 저장해서 별도로 관리할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6040934" cy="177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66955"/>
            <a:ext cx="6040934" cy="154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319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위치에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/>
              <a:t>pop() </a:t>
            </a:r>
            <a:r>
              <a:rPr lang="ko-KR" altLang="en-US" dirty="0"/>
              <a:t>함수의 괄호 안에 삭제할 인덱스를 넣으면 그 인덱스에 있는 아이템이 삭제됨</a:t>
            </a:r>
            <a:endParaRPr lang="en-US" altLang="ko-KR" dirty="0"/>
          </a:p>
          <a:p>
            <a:pPr lvl="1"/>
            <a:r>
              <a:rPr lang="ko-KR" altLang="en-US" dirty="0"/>
              <a:t>특정 아이템을 삭제하면 이후 아이템의 인덱스가 </a:t>
            </a:r>
            <a:r>
              <a:rPr lang="en-US" altLang="ko-KR" dirty="0"/>
              <a:t>1</a:t>
            </a:r>
            <a:r>
              <a:rPr lang="ko-KR" altLang="en-US" dirty="0"/>
              <a:t>씩 줄어듦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33" y="2708920"/>
            <a:ext cx="6040934" cy="1318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 descr="D:\01_출간예정\파이썬CT\04_기타\03_부속자료\04_그림&amp;표\8장\그림 8-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89" y="4321981"/>
            <a:ext cx="5855622" cy="133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9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위치에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del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en-US" altLang="ko-KR" dirty="0"/>
              <a:t>pop() </a:t>
            </a:r>
            <a:r>
              <a:rPr lang="ko-KR" altLang="en-US" dirty="0"/>
              <a:t>함수 대신 </a:t>
            </a:r>
            <a:r>
              <a:rPr lang="en-US" altLang="ko-KR" dirty="0"/>
              <a:t>del </a:t>
            </a:r>
            <a:r>
              <a:rPr lang="ko-KR" altLang="en-US" dirty="0"/>
              <a:t>키워드를 이용할 수도 있음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43" y="1844824"/>
            <a:ext cx="6022572" cy="155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656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24261" y="980728"/>
            <a:ext cx="6095479" cy="5527838"/>
            <a:chOff x="1450489" y="1124744"/>
            <a:chExt cx="6095479" cy="5527838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124744"/>
              <a:ext cx="6070312" cy="296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489" y="4063610"/>
              <a:ext cx="6081329" cy="25889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940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remove()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특정 아이템을 삭제하는 함수</a:t>
            </a:r>
            <a:endParaRPr lang="en-US" altLang="ko-KR" dirty="0"/>
          </a:p>
          <a:p>
            <a:pPr lvl="1"/>
            <a:r>
              <a:rPr lang="en-US" altLang="ko-KR" dirty="0"/>
              <a:t>remove() </a:t>
            </a:r>
            <a:r>
              <a:rPr lang="ko-KR" altLang="en-US" dirty="0"/>
              <a:t>함수에 리스트에서 삭제하고자 하는 아이템을 넣어주면 해당하는 아이템이 삭제되고 리스트의 길이도 </a:t>
            </a:r>
            <a:r>
              <a:rPr lang="en-US" altLang="ko-KR" dirty="0"/>
              <a:t>1</a:t>
            </a:r>
            <a:r>
              <a:rPr lang="ko-KR" altLang="en-US" dirty="0"/>
              <a:t>만큼 줄어듦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68" y="2564904"/>
            <a:ext cx="6649065" cy="17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 descr="D:\01_출간예정\파이썬CT\04_기타\03_부속자료\04_그림&amp;표\8장\그림 8-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89" y="4437112"/>
            <a:ext cx="5855622" cy="17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82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리스트에 삭제할 아이템이 여러 개 있는 경우 </a:t>
            </a:r>
            <a:endParaRPr lang="en-US" altLang="ko-KR" dirty="0"/>
          </a:p>
          <a:p>
            <a:pPr lvl="1"/>
            <a:r>
              <a:rPr lang="ko-KR" altLang="en-US" dirty="0"/>
              <a:t>가장 앞에 있는 아이템이 삭제됨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리스트에 특정 아이템 여러 개를 경우 모두 찾아서 삭제하는 경우</a:t>
            </a:r>
            <a:endParaRPr lang="en-US" altLang="ko-KR" dirty="0"/>
          </a:p>
          <a:p>
            <a:pPr lvl="2"/>
            <a:r>
              <a:rPr lang="ko-KR" altLang="en-US" dirty="0" err="1"/>
              <a:t>반복문을</a:t>
            </a:r>
            <a:r>
              <a:rPr lang="ko-KR" altLang="en-US" dirty="0"/>
              <a:t> 이용하여 해결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27" y="1700808"/>
            <a:ext cx="6636947" cy="172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79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아이템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리스트에 삭제할 아이템이 여러 개 있는 경우 </a:t>
            </a:r>
            <a:endParaRPr lang="en-US" altLang="ko-KR" dirty="0"/>
          </a:p>
          <a:p>
            <a:pPr lvl="1"/>
            <a:r>
              <a:rPr lang="ko-KR" altLang="en-US" dirty="0"/>
              <a:t>리스트가 길고</a:t>
            </a:r>
            <a:r>
              <a:rPr lang="en-US" altLang="ko-KR" dirty="0"/>
              <a:t>, </a:t>
            </a:r>
            <a:r>
              <a:rPr lang="ko-KR" altLang="en-US" dirty="0"/>
              <a:t>특정 아이템의 개수를 모르는 경우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이용하여 해결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21" y="1747553"/>
            <a:ext cx="5491758" cy="46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80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혈액 보관 시스템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명의 기부자에게 혈액을 받아 리스트에 보관하고</a:t>
            </a:r>
            <a:r>
              <a:rPr lang="en-US" altLang="ko-KR" dirty="0"/>
              <a:t>, </a:t>
            </a:r>
            <a:r>
              <a:rPr lang="ko-KR" altLang="en-US" dirty="0"/>
              <a:t>보관하고 있는 혈액형을 종류별로 몇 팩씩 보유하고 있는지 한눈에 보여주는 프로그램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2132856"/>
            <a:ext cx="6470217" cy="279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512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91" y="980728"/>
            <a:ext cx="5575219" cy="438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19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83" y="1256538"/>
            <a:ext cx="5541834" cy="296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053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99" y="980728"/>
            <a:ext cx="5565203" cy="507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617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7694" y="2294874"/>
            <a:ext cx="5508612" cy="22682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08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리스트 정렬</a:t>
            </a:r>
            <a:r>
              <a:rPr lang="en-US" altLang="ko-KR" sz="4000" b="1" dirty="0">
                <a:latin typeface="+mn-ea"/>
                <a:ea typeface="+mn-ea"/>
              </a:rPr>
              <a:t>/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순서 뒤집기</a:t>
            </a:r>
            <a:r>
              <a:rPr lang="en-US" altLang="ko-KR" sz="4000" b="1" dirty="0">
                <a:latin typeface="+mn-ea"/>
                <a:ea typeface="+mn-ea"/>
              </a:rPr>
              <a:t>/</a:t>
            </a:r>
            <a:r>
              <a:rPr lang="ko-KR" altLang="en-US" sz="4000" b="1" dirty="0" err="1">
                <a:latin typeface="+mn-ea"/>
                <a:ea typeface="+mn-ea"/>
              </a:rPr>
              <a:t>슬라이싱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sort()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sz="1600" dirty="0"/>
              <a:t>리스트의 아이템을 정렬하는 함수</a:t>
            </a:r>
            <a:endParaRPr lang="en-US" altLang="ko-KR" sz="1600" dirty="0"/>
          </a:p>
          <a:p>
            <a:pPr lvl="1"/>
            <a:r>
              <a:rPr lang="en-US" altLang="ko-KR" sz="1600" dirty="0"/>
              <a:t>reverse </a:t>
            </a:r>
            <a:r>
              <a:rPr lang="ko-KR" altLang="en-US" sz="1600" dirty="0"/>
              <a:t>옵션이 </a:t>
            </a:r>
            <a:r>
              <a:rPr lang="en-US" altLang="ko-KR" sz="1600" dirty="0"/>
              <a:t>False</a:t>
            </a:r>
            <a:r>
              <a:rPr lang="ko-KR" altLang="en-US" sz="1600" dirty="0"/>
              <a:t>면 오름차순</a:t>
            </a:r>
            <a:r>
              <a:rPr lang="en-US" altLang="ko-KR" sz="1600" dirty="0"/>
              <a:t>, True</a:t>
            </a:r>
            <a:r>
              <a:rPr lang="ko-KR" altLang="en-US" sz="1600" dirty="0"/>
              <a:t>면 내림차순으로 정렬함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200" dirty="0"/>
          </a:p>
          <a:p>
            <a:pPr lvl="1"/>
            <a:r>
              <a:rPr lang="ko-KR" altLang="en-US" sz="1600" dirty="0"/>
              <a:t>오름차순이 기본</a:t>
            </a:r>
            <a:r>
              <a:rPr lang="en-US" altLang="ko-KR" sz="1600" dirty="0"/>
              <a:t>(default) </a:t>
            </a:r>
            <a:r>
              <a:rPr lang="ko-KR" altLang="en-US" sz="1600" dirty="0"/>
              <a:t>설정이므로 ‘</a:t>
            </a:r>
            <a:r>
              <a:rPr lang="en-US" altLang="ko-KR" sz="1600" dirty="0"/>
              <a:t>reverse=False’ </a:t>
            </a:r>
            <a:r>
              <a:rPr lang="ko-KR" altLang="en-US" sz="1600" dirty="0"/>
              <a:t>옵션은 생략 가능함</a:t>
            </a:r>
          </a:p>
          <a:p>
            <a:pPr lvl="1"/>
            <a:endParaRPr lang="ko-KR" altLang="en-US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44" y="2018683"/>
            <a:ext cx="5505112" cy="198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192" y="4615799"/>
            <a:ext cx="5505112" cy="140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839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31336" y="1412776"/>
            <a:ext cx="6081329" cy="3224412"/>
            <a:chOff x="1531336" y="1412776"/>
            <a:chExt cx="6081329" cy="322441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189" y="1412776"/>
              <a:ext cx="6055623" cy="701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336" y="2220813"/>
              <a:ext cx="6081329" cy="241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2792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39" y="1097864"/>
            <a:ext cx="6121723" cy="413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653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 뒤집기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reverse()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아이템을 역순으로 뒤집는 함수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47310" y="1844824"/>
            <a:ext cx="6649381" cy="1737338"/>
            <a:chOff x="1533150" y="2123710"/>
            <a:chExt cx="6649381" cy="17373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465" y="2123710"/>
              <a:ext cx="6649066" cy="945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150" y="2976391"/>
              <a:ext cx="6645027" cy="884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2390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ko-KR" altLang="en-US" dirty="0"/>
              <a:t>리스트에서 필요한 부분의 아이템만 뽑아내는 것을 의미함</a:t>
            </a:r>
            <a:r>
              <a:rPr lang="en-US" altLang="ko-KR" dirty="0"/>
              <a:t>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46" y="2780928"/>
            <a:ext cx="6632908" cy="145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 descr="D:\01_출간예정\파이썬CT\04_기타\03_부속자료\04_그림&amp;표\8장\그림 8-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48" y="1823546"/>
            <a:ext cx="5760505" cy="5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238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n:m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을 생략하면 인덱스의 시작인 </a:t>
            </a:r>
            <a:r>
              <a:rPr lang="en-US" altLang="ko-KR" dirty="0"/>
              <a:t>0</a:t>
            </a:r>
            <a:r>
              <a:rPr lang="ko-KR" altLang="en-US" dirty="0"/>
              <a:t>부터 시작함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n:m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m</a:t>
            </a:r>
            <a:r>
              <a:rPr lang="ko-KR" altLang="en-US" dirty="0"/>
              <a:t>을 생략하면</a:t>
            </a:r>
            <a:r>
              <a:rPr lang="en-US" altLang="ko-KR" dirty="0"/>
              <a:t> </a:t>
            </a:r>
            <a:r>
              <a:rPr lang="ko-KR" altLang="en-US" dirty="0"/>
              <a:t>리스트 맨 끝의 아이템까지 추출함</a:t>
            </a:r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28" y="2269813"/>
            <a:ext cx="6657145" cy="238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6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02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컨테이너 </a:t>
            </a:r>
            <a:r>
              <a:rPr lang="ko-KR" altLang="en-US" sz="4000" b="1" dirty="0" err="1">
                <a:latin typeface="+mn-ea"/>
                <a:ea typeface="+mn-ea"/>
              </a:rPr>
              <a:t>자료형이란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39" y="1268760"/>
            <a:ext cx="6121723" cy="336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8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6" y="924291"/>
            <a:ext cx="6081329" cy="545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69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09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터틀</a:t>
            </a:r>
            <a:r>
              <a:rPr lang="ko-KR" altLang="en-US" sz="4000" b="1" dirty="0">
                <a:latin typeface="+mn-ea"/>
                <a:ea typeface="+mn-ea"/>
              </a:rPr>
              <a:t>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008002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터틀을</a:t>
            </a:r>
            <a:r>
              <a:rPr lang="ko-KR" altLang="en-US" dirty="0"/>
              <a:t> 이용하여 과목별 점수를 그래프로 만들기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60" y="1232518"/>
            <a:ext cx="5528481" cy="126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 bwMode="auto">
          <a:xfrm>
            <a:off x="1819444" y="2458678"/>
            <a:ext cx="5505112" cy="44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653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프로그래밍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68" y="1130451"/>
            <a:ext cx="5518465" cy="489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933534" y="2726046"/>
            <a:ext cx="2950834" cy="3439258"/>
            <a:chOff x="1782721" y="1709046"/>
            <a:chExt cx="2950834" cy="3439258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15"/>
            <a:stretch/>
          </p:blipFill>
          <p:spPr bwMode="auto">
            <a:xfrm>
              <a:off x="1782721" y="1709696"/>
              <a:ext cx="2665711" cy="3438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22"/>
            <a:stretch/>
          </p:blipFill>
          <p:spPr bwMode="auto">
            <a:xfrm>
              <a:off x="4427984" y="1709046"/>
              <a:ext cx="305571" cy="3438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1056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1792417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출석부 관리 시스템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5541834" cy="300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56992"/>
            <a:ext cx="4560715" cy="334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182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출석부 관리 시스템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26" y="620688"/>
            <a:ext cx="5528481" cy="615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611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혈액 보관 시스템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14" y="1052736"/>
            <a:ext cx="5588573" cy="370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421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혈액 보관 시스템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98" y="1052736"/>
            <a:ext cx="5695405" cy="372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85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데이터를 하나씩 저장하여 사용하기보다 여러 데이터를 묶어서 저장하고 관리하는 것이 훨씬 효율적일 때 사용함</a:t>
            </a:r>
          </a:p>
          <a:p>
            <a:pPr lvl="1"/>
            <a:r>
              <a:rPr lang="ko-KR" altLang="en-US" dirty="0"/>
              <a:t>컨테이너 </a:t>
            </a:r>
            <a:r>
              <a:rPr lang="ko-KR" altLang="en-US" dirty="0" err="1"/>
              <a:t>자료형은</a:t>
            </a:r>
            <a:r>
              <a:rPr lang="ko-KR" altLang="en-US" dirty="0"/>
              <a:t> ‘데이터 집합체’</a:t>
            </a:r>
            <a:r>
              <a:rPr lang="ko-KR" altLang="en-US" dirty="0" err="1"/>
              <a:t>를</a:t>
            </a:r>
            <a:r>
              <a:rPr lang="ko-KR" altLang="en-US" dirty="0"/>
              <a:t> 뜻함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44" y="2708920"/>
            <a:ext cx="6070312" cy="129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D:\01_출간예정\파이썬CT\04_기타\03_부속자료\04_그림&amp;표\8장\그림 8-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79" y="4115662"/>
            <a:ext cx="5554043" cy="21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3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8-1]</a:t>
            </a:r>
            <a:r>
              <a:rPr lang="ko-KR" altLang="en-US" dirty="0"/>
              <a:t>의 데이터를 특징에 맞게 분류함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코드로 표현하기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122" name="Picture 2" descr="D:\01_출간예정\파이썬CT\04_기타\03_부속자료\04_그림&amp;표\8장\그림 8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33" y="1772816"/>
            <a:ext cx="4236935" cy="20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01_출간예정\파이썬CT\04_기타\03_부속자료\04_그림&amp;표\8장\그림 8-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06" y="5301208"/>
            <a:ext cx="429558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98" y="4496178"/>
            <a:ext cx="6044605" cy="66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58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컨테이너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일상 속 컨테이너 </a:t>
            </a:r>
            <a:r>
              <a:rPr lang="ko-KR" altLang="en-US" dirty="0" err="1"/>
              <a:t>자료형의</a:t>
            </a:r>
            <a:r>
              <a:rPr lang="ko-KR" altLang="en-US" dirty="0"/>
              <a:t>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대표적인 컨테이너 </a:t>
            </a:r>
            <a:r>
              <a:rPr lang="ko-KR" altLang="en-US" dirty="0" err="1"/>
              <a:t>자료형으로</a:t>
            </a:r>
            <a:r>
              <a:rPr lang="ko-KR" altLang="en-US" dirty="0"/>
              <a:t> ‘리스트</a:t>
            </a:r>
            <a:r>
              <a:rPr lang="en-US" altLang="ko-KR" dirty="0"/>
              <a:t>(list)’, ‘</a:t>
            </a:r>
            <a:r>
              <a:rPr lang="ko-KR" altLang="en-US" dirty="0" err="1"/>
              <a:t>튜플</a:t>
            </a:r>
            <a:r>
              <a:rPr lang="en-US" altLang="ko-KR" dirty="0"/>
              <a:t>(tuple)’, ‘</a:t>
            </a:r>
            <a:r>
              <a:rPr lang="ko-KR" altLang="en-US" dirty="0" err="1"/>
              <a:t>딕셔너리</a:t>
            </a:r>
            <a:r>
              <a:rPr lang="en-US" altLang="ko-KR" dirty="0"/>
              <a:t>(dictionary)’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 descr="D:\01_출간예정\파이썬CT\04_기타\03_부속자료\04_그림&amp;표\8장\그림 8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26" y="1712321"/>
            <a:ext cx="5989548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4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8920</TotalTime>
  <Words>1001</Words>
  <Application>Microsoft Office PowerPoint</Application>
  <PresentationFormat>화면 슬라이드 쇼(4:3)</PresentationFormat>
  <Paragraphs>250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맑은 고딕</vt:lpstr>
      <vt:lpstr>Arial</vt:lpstr>
      <vt:lpstr>Wingdings</vt:lpstr>
      <vt:lpstr>HY견고딕</vt:lpstr>
      <vt:lpstr>Office 테마</vt:lpstr>
      <vt:lpstr>PowerPoint 프레젠테이션</vt:lpstr>
      <vt:lpstr>PowerPoint 프레젠테이션</vt:lpstr>
      <vt:lpstr>PowerPoint 프레젠테이션</vt:lpstr>
      <vt:lpstr>이 장에서 만들 프로그램</vt:lpstr>
      <vt:lpstr>이 장에서 만들 프로그램</vt:lpstr>
      <vt:lpstr>PowerPoint 프레젠테이션</vt:lpstr>
      <vt:lpstr>컨테이너 자료형</vt:lpstr>
      <vt:lpstr>컨테이너 자료형</vt:lpstr>
      <vt:lpstr>컨테이너 자료형</vt:lpstr>
      <vt:lpstr>확인문제</vt:lpstr>
      <vt:lpstr>PowerPoint 프레젠테이션</vt:lpstr>
      <vt:lpstr>리스트의 개념</vt:lpstr>
      <vt:lpstr>리스트 선언</vt:lpstr>
      <vt:lpstr>리스트 선언</vt:lpstr>
      <vt:lpstr>리스트와 데이터</vt:lpstr>
      <vt:lpstr>확인문제</vt:lpstr>
      <vt:lpstr>PowerPoint 프레젠테이션</vt:lpstr>
      <vt:lpstr>특정 아이템 조회</vt:lpstr>
      <vt:lpstr>특정 아이템 조회</vt:lpstr>
      <vt:lpstr>특정 아이템 조회</vt:lpstr>
      <vt:lpstr>확인문제</vt:lpstr>
      <vt:lpstr>리스트 길이 조회</vt:lpstr>
      <vt:lpstr>문제 해결</vt:lpstr>
      <vt:lpstr>확인문제</vt:lpstr>
      <vt:lpstr>리스트 전체 조회</vt:lpstr>
      <vt:lpstr>리스트 전체 조회</vt:lpstr>
      <vt:lpstr>리스트 전체 조회</vt:lpstr>
      <vt:lpstr>확인문제</vt:lpstr>
      <vt:lpstr>인덱스 조회</vt:lpstr>
      <vt:lpstr>인덱스 조회</vt:lpstr>
      <vt:lpstr>확인문제</vt:lpstr>
      <vt:lpstr>PowerPoint 프레젠테이션</vt:lpstr>
      <vt:lpstr>리스트 마지막에 삽입</vt:lpstr>
      <vt:lpstr>문제 해결</vt:lpstr>
      <vt:lpstr>특정 위치에 삽입</vt:lpstr>
      <vt:lpstr>문제 해결</vt:lpstr>
      <vt:lpstr>확인문제</vt:lpstr>
      <vt:lpstr>확인문제</vt:lpstr>
      <vt:lpstr>PowerPoint 프레젠테이션</vt:lpstr>
      <vt:lpstr>리스트 연결하기</vt:lpstr>
      <vt:lpstr>문제 해결</vt:lpstr>
      <vt:lpstr>PowerPoint 프레젠테이션</vt:lpstr>
      <vt:lpstr>리스트 마지막 아이템 삭제</vt:lpstr>
      <vt:lpstr>특정 위치에 아이템 삭제</vt:lpstr>
      <vt:lpstr>특정 위치에 아이템 삭제</vt:lpstr>
      <vt:lpstr>문제 해결</vt:lpstr>
      <vt:lpstr>특정 아이템 삭제</vt:lpstr>
      <vt:lpstr>특정 아이템 삭제</vt:lpstr>
      <vt:lpstr>특정 아이템 삭제</vt:lpstr>
      <vt:lpstr>문제 해결</vt:lpstr>
      <vt:lpstr>문제 해결</vt:lpstr>
      <vt:lpstr>문제 해결</vt:lpstr>
      <vt:lpstr>PowerPoint 프레젠테이션</vt:lpstr>
      <vt:lpstr>정렬하기</vt:lpstr>
      <vt:lpstr>문제 해결</vt:lpstr>
      <vt:lpstr>문제 해결</vt:lpstr>
      <vt:lpstr>순서 뒤집기</vt:lpstr>
      <vt:lpstr>슬라이싱</vt:lpstr>
      <vt:lpstr>슬라이싱</vt:lpstr>
      <vt:lpstr>확인문제</vt:lpstr>
      <vt:lpstr>확인문제</vt:lpstr>
      <vt:lpstr>PowerPoint 프레젠테이션</vt:lpstr>
      <vt:lpstr>터틀 프로그래밍</vt:lpstr>
      <vt:lpstr>터틀 프로그래밍</vt:lpstr>
      <vt:lpstr>PowerPoint 프레젠테이션</vt:lpstr>
      <vt:lpstr>실전 예제1 – 출석부 관리 시스템</vt:lpstr>
      <vt:lpstr>실전 예제1 – 출석부 관리 시스템</vt:lpstr>
      <vt:lpstr>실전 예제2 – 혈액 보관 시스템</vt:lpstr>
      <vt:lpstr>실전 예제2 – 혈액 보관 시스템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 규영</cp:lastModifiedBy>
  <cp:revision>851</cp:revision>
  <dcterms:created xsi:type="dcterms:W3CDTF">2012-07-11T10:23:22Z</dcterms:created>
  <dcterms:modified xsi:type="dcterms:W3CDTF">2021-08-26T07:56:51Z</dcterms:modified>
</cp:coreProperties>
</file>